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8" r:id="rId2"/>
    <p:sldId id="262" r:id="rId3"/>
    <p:sldId id="263" r:id="rId4"/>
    <p:sldId id="292" r:id="rId5"/>
    <p:sldId id="264" r:id="rId6"/>
    <p:sldId id="265" r:id="rId7"/>
    <p:sldId id="294" r:id="rId8"/>
    <p:sldId id="295" r:id="rId9"/>
    <p:sldId id="296" r:id="rId10"/>
    <p:sldId id="297" r:id="rId11"/>
    <p:sldId id="310" r:id="rId12"/>
    <p:sldId id="309" r:id="rId13"/>
    <p:sldId id="298" r:id="rId14"/>
    <p:sldId id="300" r:id="rId15"/>
    <p:sldId id="308" r:id="rId16"/>
    <p:sldId id="301" r:id="rId17"/>
    <p:sldId id="302" r:id="rId18"/>
    <p:sldId id="303" r:id="rId19"/>
    <p:sldId id="304" r:id="rId20"/>
    <p:sldId id="289" r:id="rId21"/>
    <p:sldId id="267" r:id="rId22"/>
    <p:sldId id="305" r:id="rId23"/>
    <p:sldId id="306" r:id="rId24"/>
    <p:sldId id="287" r:id="rId25"/>
    <p:sldId id="307" r:id="rId26"/>
    <p:sldId id="259" r:id="rId27"/>
    <p:sldId id="285" r:id="rId28"/>
    <p:sldId id="291" r:id="rId29"/>
    <p:sldId id="286" r:id="rId30"/>
  </p:sldIdLst>
  <p:sldSz cx="9144000" cy="5715000" type="screen16x10"/>
  <p:notesSz cx="6858000" cy="9144000"/>
  <p:defaultTextStyle>
    <a:defPPr>
      <a:defRPr lang="en-US"/>
    </a:defPPr>
    <a:lvl1pPr marL="0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1pPr>
    <a:lvl2pPr marL="362377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2pPr>
    <a:lvl3pPr marL="724753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3pPr>
    <a:lvl4pPr marL="1087130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4pPr>
    <a:lvl5pPr marL="1449507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5pPr>
    <a:lvl6pPr marL="1811884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6pPr>
    <a:lvl7pPr marL="2174260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7pPr>
    <a:lvl8pPr marL="2536637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8pPr>
    <a:lvl9pPr marL="2899014" algn="l" defTabSz="724753" rtl="0" eaLnBrk="1" latinLnBrk="0" hangingPunct="1">
      <a:defRPr sz="14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EEE"/>
    <a:srgbClr val="DD6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248" y="78"/>
      </p:cViewPr>
      <p:guideLst>
        <p:guide orient="horz" pos="180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9BF6-8F3B-4A59-ADD0-35248173C6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1583C-449B-42CD-9D3E-3029B3E1C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1pPr>
    <a:lvl2pPr marL="362377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2pPr>
    <a:lvl3pPr marL="724753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3pPr>
    <a:lvl4pPr marL="1087130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4pPr>
    <a:lvl5pPr marL="1449507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5pPr>
    <a:lvl6pPr marL="1811884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6pPr>
    <a:lvl7pPr marL="2174260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7pPr>
    <a:lvl8pPr marL="2536637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8pPr>
    <a:lvl9pPr marL="2899014" algn="l" defTabSz="724753" rtl="0" eaLnBrk="1" latinLnBrk="0" hangingPunct="1">
      <a:defRPr sz="9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।এই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স</a:t>
            </a:r>
            <a:r>
              <a:rPr lang="en-US" sz="16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্লাইডটি</a:t>
            </a:r>
            <a:r>
              <a:rPr lang="en-US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1600" baseline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শিক্ষার্থী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দের দেখানোর প্রয়োজন নেই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8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24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 ২</a:t>
            </a:r>
            <a:r>
              <a:rPr lang="bn-BD" baseline="0" dirty="0" smtClean="0"/>
              <a:t> </a:t>
            </a:r>
            <a:r>
              <a:rPr lang="bn-BD" dirty="0" smtClean="0"/>
              <a:t> স্লাইড</a:t>
            </a:r>
            <a:r>
              <a:rPr lang="bn-BD" baseline="0" dirty="0" smtClean="0"/>
              <a:t> শুরু হল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24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  করার  পর প্রশ্ন করে উত্তর</a:t>
            </a:r>
            <a:r>
              <a:rPr lang="bn-BD" baseline="0" dirty="0" smtClean="0"/>
              <a:t> বের করে আনার চেস্ঠা করবেন । সবশেষে পাঠ নিচের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2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টেবিল</a:t>
            </a:r>
            <a:r>
              <a:rPr lang="bn-BD" baseline="0" dirty="0" smtClean="0"/>
              <a:t> </a:t>
            </a:r>
            <a:r>
              <a:rPr lang="bn-BD" dirty="0" smtClean="0"/>
              <a:t>প্রদর্শন করার পর প্রশ্ন করে উত্তর</a:t>
            </a:r>
            <a:r>
              <a:rPr lang="bn-BD" baseline="0" dirty="0" smtClean="0"/>
              <a:t> বের করে আনার চেস্ঠা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 করার পর প্রশ্ন করে উত্তর</a:t>
            </a:r>
            <a:r>
              <a:rPr lang="bn-BD" baseline="0" dirty="0" smtClean="0"/>
              <a:t> বের করে আনার চেস্ঠা করবেন । সবশেষে পাঠ নিচের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56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 করার পর প্রশ্ন করে উত্তর</a:t>
            </a:r>
            <a:r>
              <a:rPr lang="bn-BD" baseline="0" dirty="0" smtClean="0"/>
              <a:t> বের করে আনার চেস্ঠা করবেন । সবশেষে পাঠ নিচের লেখা প্রদর্শন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8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একক</a:t>
            </a:r>
            <a:r>
              <a:rPr lang="bn-BD" baseline="0" dirty="0" smtClean="0"/>
              <a:t> কাজ দেবেন ।উত্তর রেখার পর খাতা জমা দিতে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91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শিখনফল ৩</a:t>
            </a:r>
            <a:r>
              <a:rPr lang="bn-BD" baseline="0" dirty="0" smtClean="0"/>
              <a:t> </a:t>
            </a:r>
            <a:r>
              <a:rPr lang="bn-BD" dirty="0" smtClean="0"/>
              <a:t>স্লাইড</a:t>
            </a:r>
            <a:r>
              <a:rPr lang="bn-BD" baseline="0" dirty="0" smtClean="0"/>
              <a:t> শুরু হল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8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শিখনফল </a:t>
            </a:r>
            <a:r>
              <a:rPr lang="bn-BD" baseline="0" dirty="0" smtClean="0"/>
              <a:t> ৪ নং </a:t>
            </a:r>
            <a:r>
              <a:rPr lang="bn-BD" dirty="0" smtClean="0"/>
              <a:t> স্লাইড</a:t>
            </a:r>
            <a:r>
              <a:rPr lang="bn-BD" baseline="0" dirty="0" smtClean="0"/>
              <a:t> শুরু হল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0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শিক্ষার্থীদের</a:t>
            </a:r>
            <a:r>
              <a:rPr lang="bn-BD" baseline="0" dirty="0" smtClean="0"/>
              <a:t> সুবিধামত কয়েকটি দলে ভাগ করে দলীয় কাজ দেবেন ।প্রত্যেক  দলই  ২টি করে  দলীয় কাজ করবে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94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প্রশ্ন করে মূল্যায়ন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শিক্ষার্র্থীদের স্বাগতম জানাবেন  এবং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পটভুমি জানতে চাইবেন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5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সবাইকে</a:t>
            </a:r>
            <a:r>
              <a:rPr lang="bn-BD" baseline="0" dirty="0" smtClean="0"/>
              <a:t> ধন্যবাদ জানিয়ে শেষ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0975" y="857250"/>
            <a:ext cx="3702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শেষ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শিক্ষর্থীদের ছবি সম্পর্কে প্রশ্ন করে যেমন কিসের ছবি? ছবি দেখে কি বুঝলাম ইত্যাদি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শিরনাম  বের করে আনার  চেস্টা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0975" y="857250"/>
            <a:ext cx="3702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করতে পারেন । শিক্ষক বলবেন আজ  আমরা </a:t>
            </a:r>
            <a:r>
              <a:rPr lang="bn-BD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পোনা মজুদ ও মজুদ পরবর্তী ব্যবস্থাপনা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নিয়ে আলোচনা  করব । সবশেষে পাঠ ঘোষণা করবেন 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4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0975" y="857250"/>
            <a:ext cx="3702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গুরুত্ব সহকারে আজকের শিখনফল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বুঝিয়ে বলবেন।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8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শিখনফল ১ স্লাইড</a:t>
            </a:r>
            <a:r>
              <a:rPr lang="bn-BD" baseline="0" dirty="0" smtClean="0"/>
              <a:t> শুরু হল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24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 ১ স্লাইড</a:t>
            </a:r>
            <a:r>
              <a:rPr lang="bn-BD" baseline="0" dirty="0" smtClean="0"/>
              <a:t> শেষ হল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ছাত্রদের জোড়ায়  কাজ তাদের খাতায়  লিখে তে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1583C-449B-42CD-9D3E-3029B3E1C3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4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5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8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6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4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7090-085A-4C21-9444-C945C78F90E4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98BAF-C52A-44AB-AB50-D3469B80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1680836" y="674818"/>
            <a:ext cx="5568800" cy="112151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17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317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31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8676" y="2317652"/>
            <a:ext cx="6762750" cy="20493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859" dirty="0">
                <a:ln w="1905"/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</a:t>
            </a:r>
            <a:r>
              <a:rPr lang="bn-BD" sz="2859" dirty="0" smtClean="0">
                <a:ln w="1905"/>
                <a:latin typeface="NikoshBAN" pitchFamily="2" charset="0"/>
                <a:cs typeface="NikoshBAN" pitchFamily="2" charset="0"/>
                <a:sym typeface="Wingdings"/>
              </a:rPr>
              <a:t>নির্দেশনাগুলো </a:t>
            </a:r>
            <a:r>
              <a:rPr lang="bn-BD" sz="2859" dirty="0">
                <a:ln w="1905"/>
                <a:latin typeface="NikoshBAN" pitchFamily="2" charset="0"/>
                <a:cs typeface="NikoshBAN" pitchFamily="2" charset="0"/>
                <a:sym typeface="Wingdings"/>
              </a:rPr>
              <a:t>পড়ে নেবেন।।এছাড়াও 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42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816" y="4194048"/>
            <a:ext cx="827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পোনা ছাড়ার পর মাছের যত্ন ও পরিচর্যা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" y="1030104"/>
            <a:ext cx="4010669" cy="2653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30103"/>
            <a:ext cx="3986784" cy="2653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772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7456" y="475488"/>
            <a:ext cx="24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4194048"/>
            <a:ext cx="833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মাছের পোনা ছাড়ার জন্য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বিবেচনা করতে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26" y="1365504"/>
            <a:ext cx="3176548" cy="23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1" y="1268123"/>
            <a:ext cx="5417030" cy="357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30352"/>
            <a:ext cx="33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 দুটি  কী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82751" y="417787"/>
            <a:ext cx="2778499" cy="844373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352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52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7" y="1348745"/>
            <a:ext cx="3861859" cy="2709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5488" y="4268387"/>
            <a:ext cx="7778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একটি দ্রুতবর্ধনশীল মাছ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তাই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নির্দিষ্ট সময় পর পর খাদ্য প্রদান করতে 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6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4011168"/>
            <a:ext cx="819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 থেকে কেনা সুষম খাদ্য পুকুরে ব্যবহার করা যাবে।কিন্তু এতে উৎপাদন খরচ বেশী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49" y="1238250"/>
            <a:ext cx="2216622" cy="2243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43" y="1357503"/>
            <a:ext cx="2152650" cy="2124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44" y="752475"/>
            <a:ext cx="1752600" cy="2609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1004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" y="4662946"/>
            <a:ext cx="851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 থেকে না কিনে খামারেও মাছের খাদ্য তৈরি করা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6" y="527341"/>
            <a:ext cx="2333625" cy="162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9" y="2553996"/>
            <a:ext cx="2628900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65" y="1649731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24" y="2857500"/>
            <a:ext cx="2847975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80" y="581277"/>
            <a:ext cx="2481262" cy="1708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08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968" y="403019"/>
            <a:ext cx="8132064" cy="715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 মাছের জন্য ১০০ কেজি  খাদ্য তৈরির  তালিকা-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3840"/>
              </p:ext>
            </p:extLst>
          </p:nvPr>
        </p:nvGraphicFramePr>
        <p:xfrm>
          <a:off x="1658112" y="1203452"/>
          <a:ext cx="582777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856"/>
                <a:gridCol w="2401824"/>
                <a:gridCol w="2292096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1" u="none" strike="noStrike" dirty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উপকরণ</a:t>
                      </a:r>
                      <a:endParaRPr lang="bn-BD" sz="2400" b="1" i="0" u="none" strike="noStrike" dirty="0">
                        <a:solidFill>
                          <a:srgbClr val="FF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পরিমান(কেজি)</a:t>
                      </a:r>
                      <a:endParaRPr lang="bn-BD" sz="2400" b="1" i="0" u="none" strike="noStrike" dirty="0">
                        <a:solidFill>
                          <a:srgbClr val="FF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n-BD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শুঁটকি</a:t>
                      </a:r>
                      <a:r>
                        <a:rPr lang="bn-BD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মাছের গুঁড়া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n-BD" sz="2400" u="none" strike="noStrike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খৈল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u="none" strike="noStrik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গমের ভুষি</a:t>
                      </a:r>
                      <a:endParaRPr lang="bn-BD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n-BD" sz="2400" u="none" strike="noStrik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চালের কুঁড়া</a:t>
                      </a: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n-BD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আটা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৩.৫০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লবন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bn-BD" sz="2400" b="0" i="0" u="none" strike="noStrike" dirty="0">
                        <a:solidFill>
                          <a:srgbClr val="000000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304" marR="6304" marT="6304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u="none" strike="noStrike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০.৫০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 কেজি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6919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ollasses powder এর চিত্র ফলাফল"/>
          <p:cNvSpPr>
            <a:spLocks noChangeAspect="1" noChangeArrowheads="1"/>
          </p:cNvSpPr>
          <p:nvPr/>
        </p:nvSpPr>
        <p:spPr bwMode="auto">
          <a:xfrm>
            <a:off x="516871" y="497962"/>
            <a:ext cx="201706" cy="2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512" tIns="30256" rIns="60512" bIns="30256" numCol="1" anchor="t" anchorCtr="0" compatLnSpc="1">
            <a:prstTxWarp prst="textNoShape">
              <a:avLst/>
            </a:prstTxWarp>
          </a:bodyPr>
          <a:lstStyle/>
          <a:p>
            <a:endParaRPr lang="en-US" sz="1191"/>
          </a:p>
        </p:txBody>
      </p:sp>
      <p:sp>
        <p:nvSpPr>
          <p:cNvPr id="2" name="TextBox 1"/>
          <p:cNvSpPr txBox="1"/>
          <p:nvPr/>
        </p:nvSpPr>
        <p:spPr>
          <a:xfrm>
            <a:off x="617724" y="4126903"/>
            <a:ext cx="773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পুকুরে মোট মাছের ওজনের শতকরা ৪-৬ ভাগ হিসাবে খাবার দিতে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19" y="497962"/>
            <a:ext cx="4710180" cy="3528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25016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12" y="1477929"/>
            <a:ext cx="848846" cy="1840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840">
            <a:off x="6300742" y="1343908"/>
            <a:ext cx="949699" cy="188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488" y="4278315"/>
            <a:ext cx="8241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 খাবারকে দুভাগে ভাগ করে সকালে ও সন্ধ্যায় পুকুরে প্রয়োগ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3" y="792480"/>
            <a:ext cx="3963325" cy="274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5603294" y="3610973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1284" y="719638"/>
            <a:ext cx="1362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বিকালে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001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8" y="4255008"/>
            <a:ext cx="837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পোনা মাছকে একটু বেশী এবং বড় মাছকে একটু কম খাবার দিতে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40" y="615473"/>
            <a:ext cx="1348716" cy="801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6" y="615473"/>
            <a:ext cx="3263900" cy="146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81" y="2407158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5" y="1700903"/>
            <a:ext cx="3341413" cy="2195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8089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52" y="1359180"/>
            <a:ext cx="6039295" cy="3676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117600">
              <a:schemeClr val="accent1">
                <a:satMod val="175000"/>
                <a:alpha val="85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48" y="2529794"/>
            <a:ext cx="1525401" cy="22061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744" y="362851"/>
            <a:ext cx="2270513" cy="83190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2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29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43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14 -0.06806 C -0.20955 -0.05723 -0.22569 -0.04639 -0.23298 -0.03278 C -0.2401 -0.01806 -0.24392 -0.00056 -0.24722 0.01722 C -0.25104 0.035 -0.24722 0.04944 -0.24392 0.06583 C -0.2401 0.08083 -0.23472 0.09694 -0.22205 0.11055 C -0.21128 0.12388 -0.19323 0.135 -0.17361 0.14333 C -0.15538 0.15111 -0.13385 0.15666 -0.11232 0.15944 C -0.09062 0.16194 -0.06909 0.16194 -0.04913 0.15944 C -0.0276 0.15666 -0.00781 0.15 0.00834 0.13916 C 0.02466 0.12972 0.03907 0.11722 0.04618 0.1025 C 0.05521 0.08916 0.05868 0.06972 0.05868 0.05527 C 0.06059 0.04 0.05868 0.0225 0.04966 0.00777 C 0.0408 -0.00584 0.02466 -0.01667 0.00313 -0.02223 C -0.01875 -0.02612 -0.04045 -0.02084 -0.05468 -0.01139 C -0.06718 -0.00195 -0.07639 0.01305 -0.07812 0.03083 C -0.07812 0.04833 -0.07639 0.06444 -0.06718 0.07805 C -0.05816 0.09166 -0.06007 0.09416 -0.02413 0.11194 C 0.00834 0.13083 0.0408 0.12555 0.06059 0.12666 C 0.08021 0.12666 0.09653 0.12138 0.11615 0.11611 C 0.13802 0.10944 0.15591 0.09694 0.16875 0.08611 C 0.18125 0.07555 0.18646 0.06194 0.19375 0.04 C 0.19914 0.01833 0.19914 0.00777 0.19914 -0.00889 C 0.19914 -0.025 0.19914 -0.04112 0.19914 -0.05723 " pathEditMode="relative" rAng="0" ptsTypes="AAAAAAAAAAAAAAAAAA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1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606" y="618110"/>
            <a:ext cx="2038899" cy="559515"/>
          </a:xfrm>
          <a:prstGeom prst="doubleWave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97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97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30" y="4322136"/>
            <a:ext cx="8155939" cy="8714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মাছের জন্য ২০০ কেজি খাদ্য তৈরির উপকরণের তালিকা তৈরি করে শ্রেণীকক্ষের দেয়ালে ঝুলিয়ে রাখ </a:t>
            </a:r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9" y="1333500"/>
            <a:ext cx="2362180" cy="23308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07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7251" y="4624263"/>
            <a:ext cx="6794286" cy="4589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382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পোনা ছাড়ার পর মাছের বৃদ্ধি ও স্বাস্থ্যের প্রতি লক্ষ রাখতে হবে </a:t>
            </a:r>
            <a:r>
              <a:rPr lang="bn-BD" sz="2382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38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699" y="471970"/>
            <a:ext cx="4946076" cy="934689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97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বৃদ্ধি ও স্বাস্থ্য পরীক্ষা</a:t>
            </a:r>
            <a:endParaRPr lang="en-US" sz="397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37" y="1649055"/>
            <a:ext cx="3394800" cy="2261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3" y="1256801"/>
            <a:ext cx="1890993" cy="30415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5154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256" y="4559808"/>
            <a:ext cx="795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মাসে জাল টেনে মাছের স্বাস্থ্য ও বৃদ্ধি পরীক্ষা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44" y="938784"/>
            <a:ext cx="5726952" cy="3247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1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" y="4332213"/>
            <a:ext cx="843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রোগবালাই দমনে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বর্ষাকালের আগে পুকুরে শতক প্রতি ২৫০ গ্রাম চুন ও ২৫০ গ্রাম লবণ সপ্তাহে একবার করে ৪-৬ সপ্তাহ দিতে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52" y="397794"/>
            <a:ext cx="3961227" cy="2576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427233" y="3153366"/>
            <a:ext cx="2106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২৫০ গ্রাম চুন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669183" y="3120689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২৫০ গ্রাম লবণ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097897" y="3213322"/>
            <a:ext cx="86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872" y="3811594"/>
            <a:ext cx="3779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পোনা ছাড়ার ৪ থেকে ৫ মাস পর মাছ গড়ে ৫০০ গ্রাম ওজনের 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389" y="352486"/>
            <a:ext cx="3772008" cy="934689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97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আহরণ ও বিক্রয়</a:t>
            </a:r>
            <a:endParaRPr lang="en-US" sz="397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7344" y="3694176"/>
            <a:ext cx="4035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কিছু মাছ পুকুর থেকে উঠিয়ে বিক্রি করলে পুকুরে মাছের ঘনত্ব কমে যাবে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511808"/>
            <a:ext cx="3445772" cy="2093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472" y="1375758"/>
            <a:ext cx="2976944" cy="22298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069089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221" y="4063982"/>
            <a:ext cx="416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এরফলে পুকুরের অন্য মাছ গুলো তাড়াতাড়ি বেড়ে উঠবে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069627"/>
            <a:ext cx="429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বড় আকারের মাছগুলো বাজারজাত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2" y="1516088"/>
            <a:ext cx="3828801" cy="2547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62" y="508253"/>
            <a:ext cx="3401568" cy="2547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31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758" y="455878"/>
            <a:ext cx="2178360" cy="934689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97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97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329" y="4233187"/>
            <a:ext cx="7423345" cy="90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১.মাছের বৃদ্ধি ও স্বাস্থ্য পরীক্ষায় করণীয় বিষয়সমূহ লিখ</a:t>
            </a:r>
          </a:p>
          <a:p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২.মাছ আহরণ ও বিক্রয় পদ্ধতি বর্ণনা কর</a:t>
            </a:r>
            <a:endParaRPr lang="en-US" sz="26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48" y="1669677"/>
            <a:ext cx="4723705" cy="21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9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863" y="481853"/>
            <a:ext cx="1828274" cy="662805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97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97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4972" y="3696203"/>
            <a:ext cx="5974056" cy="888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647" dirty="0">
                <a:latin typeface="NikoshBAN" panose="02000000000000000000" pitchFamily="2" charset="0"/>
                <a:cs typeface="NikoshBAN" panose="02000000000000000000" pitchFamily="2" charset="0"/>
              </a:rPr>
              <a:t>১।	</a:t>
            </a:r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প্রতিশতকে কয়টি পাঙ্গাসের পোনা ছাড়া যায়?</a:t>
            </a:r>
            <a:endParaRPr lang="en-US" sz="264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647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647" dirty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কোন কোন সময় মাছকে খাবার দিতে হয়?</a:t>
            </a:r>
            <a:endParaRPr lang="bn-BD" sz="264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647" dirty="0">
                <a:latin typeface="NikoshBAN" panose="02000000000000000000" pitchFamily="2" charset="0"/>
                <a:cs typeface="NikoshBAN" panose="02000000000000000000" pitchFamily="2" charset="0"/>
              </a:rPr>
              <a:t>৩। 	</a:t>
            </a:r>
            <a:r>
              <a:rPr lang="bn-BD" sz="2647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পাঙ্গাস মাছের ৩টি  </a:t>
            </a:r>
            <a:r>
              <a:rPr lang="bn-BD" sz="2647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নাম বল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0" y="1356746"/>
            <a:ext cx="2117913" cy="21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3694" y="531491"/>
            <a:ext cx="2271952" cy="934689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97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97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410" y="4248820"/>
            <a:ext cx="8180832" cy="99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4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ছাত্র তাদের নিকটস্থ এলাকায় কি কি মাছ চাষ করা হয় তার উপর একটি প্রতিবেদন তৈরি করে শিক্ষকের নিকট জমা দেবে ।</a:t>
            </a:r>
            <a:endParaRPr lang="en-US" sz="294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10" y="1737991"/>
            <a:ext cx="3395433" cy="22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9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4078" y="468502"/>
            <a:ext cx="2001275" cy="1024921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12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1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316" y="4594019"/>
            <a:ext cx="27178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82" dirty="0">
                <a:latin typeface="NikoshBAN" panose="02000000000000000000" pitchFamily="2" charset="0"/>
                <a:cs typeface="NikoshBAN" panose="02000000000000000000" pitchFamily="2" charset="0"/>
              </a:rPr>
              <a:t>সবাই ভাল </a:t>
            </a:r>
            <a:r>
              <a:rPr lang="bn-BD" sz="2382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থাক,সুস্থ্য </a:t>
            </a:r>
            <a:r>
              <a:rPr lang="bn-BD" sz="2382" dirty="0">
                <a:latin typeface="NikoshBAN" panose="02000000000000000000" pitchFamily="2" charset="0"/>
                <a:cs typeface="NikoshBAN" panose="02000000000000000000" pitchFamily="2" charset="0"/>
              </a:rPr>
              <a:t>থাক।</a:t>
            </a:r>
            <a:endParaRPr lang="en-US" sz="238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08" y="1604974"/>
            <a:ext cx="4338936" cy="29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6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7672" y="2657615"/>
            <a:ext cx="3949255" cy="26207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sz="238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sz="238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 আহমাদ আলী আলিয়া কামিল মাদরাসা,সিরাজগঞ্জ।</a:t>
            </a:r>
            <a:endParaRPr lang="en-US" sz="238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     </a:t>
            </a:r>
            <a:endParaRPr lang="en-US" sz="238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5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</a:p>
          <a:p>
            <a:pPr marL="0" indent="0" algn="ctr">
              <a:buNone/>
            </a:pPr>
            <a:r>
              <a:rPr lang="en-US" sz="15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shameemjamuna60@gmail.com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72" y="1194570"/>
            <a:ext cx="1019735" cy="120567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5378618" y="3270346"/>
            <a:ext cx="3131398" cy="1724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38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382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238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  <a:endParaRPr lang="en-US" sz="238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	</a:t>
            </a:r>
            <a:r>
              <a:rPr lang="en-US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238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382" dirty="0"/>
          </a:p>
        </p:txBody>
      </p:sp>
      <p:sp>
        <p:nvSpPr>
          <p:cNvPr id="3" name="Rectangle 2"/>
          <p:cNvSpPr/>
          <p:nvPr/>
        </p:nvSpPr>
        <p:spPr>
          <a:xfrm>
            <a:off x="5969419" y="453469"/>
            <a:ext cx="1552028" cy="499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647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647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8344" y="566194"/>
            <a:ext cx="1851789" cy="499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647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13" y="1259457"/>
            <a:ext cx="1413241" cy="1899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120156"/>
      </p:ext>
    </p:extLst>
  </p:cSld>
  <p:clrMapOvr>
    <a:masterClrMapping/>
  </p:clrMapOvr>
  <p:transition spd="med" advTm="5039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134" y="377526"/>
            <a:ext cx="2949732" cy="516901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7" y="1016666"/>
            <a:ext cx="3171096" cy="2151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766954" y="4906845"/>
            <a:ext cx="542632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82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তোমাদের </a:t>
            </a:r>
            <a:r>
              <a:rPr lang="bn-BD" sz="2382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2382" dirty="0">
                <a:latin typeface="NikoshBAN" panose="02000000000000000000" pitchFamily="2" charset="0"/>
                <a:cs typeface="NikoshBAN" panose="02000000000000000000" pitchFamily="2" charset="0"/>
              </a:rPr>
              <a:t>ধারণা হল?একে একে বল</a:t>
            </a:r>
            <a:endParaRPr lang="en-US" sz="238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58" y="2685932"/>
            <a:ext cx="3183921" cy="206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68" y="1016666"/>
            <a:ext cx="2852928" cy="213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10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31" y="2365129"/>
            <a:ext cx="5137138" cy="2800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4393" y="388855"/>
            <a:ext cx="2227933" cy="641134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8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8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8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38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8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1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71728" y="1255188"/>
            <a:ext cx="7400543" cy="1042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0512" tIns="30256" rIns="60512" bIns="3025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পাঙ্গাসের পোনা ছাড়া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চাষকালীন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পরিচর্যা</a:t>
            </a: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মাছ আহরণ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78564"/>
      </p:ext>
    </p:extLst>
  </p:cSld>
  <p:clrMapOvr>
    <a:masterClrMapping/>
  </p:clrMapOvr>
  <p:transition spd="med" advTm="260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3371908" y="368920"/>
            <a:ext cx="2400185" cy="819112"/>
          </a:xfrm>
          <a:prstGeom prst="doubleWave">
            <a:avLst>
              <a:gd name="adj1" fmla="val 6250"/>
              <a:gd name="adj2" fmla="val -47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614" tIns="36307" rIns="72614" bIns="36307">
            <a:spAutoFit/>
          </a:bodyPr>
          <a:lstStyle/>
          <a:p>
            <a:pPr algn="ctr"/>
            <a:r>
              <a:rPr lang="bn-BD" sz="3529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216" y="1407539"/>
            <a:ext cx="8253983" cy="40786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bn-BD" sz="3600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i="1" u="sng" dirty="0"/>
          </a:p>
          <a:p>
            <a:pPr lvl="1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পোনা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পদ্ধতি বলতে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/>
          </a:p>
          <a:p>
            <a:pPr lvl="1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৩.মাছের বৃদ্ধি ও স্বাস্থ্য পরীক্ষা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/>
          </a:p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আহরণ ও বিক্রয় পদ্ধতি ব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3600" dirty="0"/>
          </a:p>
          <a:p>
            <a:pPr lvl="1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74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677889" y="351018"/>
            <a:ext cx="3733801" cy="1496437"/>
          </a:xfrm>
          <a:prstGeom prst="wave">
            <a:avLst>
              <a:gd name="adj1" fmla="val 14302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1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1"/>
          <a:stretch/>
        </p:blipFill>
        <p:spPr>
          <a:xfrm>
            <a:off x="2130997" y="1768652"/>
            <a:ext cx="4548915" cy="2870563"/>
          </a:xfrm>
          <a:prstGeom prst="round2DiagRect">
            <a:avLst>
              <a:gd name="adj1" fmla="val 16667"/>
              <a:gd name="adj2" fmla="val 6089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643061" y="4615749"/>
            <a:ext cx="3768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পোনা মজুদ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872" y="3840480"/>
            <a:ext cx="8253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পানির </a:t>
            </a:r>
            <a:r>
              <a:rPr lang="bn-BD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গভীরতা ১৫০-১৮০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 হলে একক চাষের ক্ষেত্রে প্রতি শতকে </a:t>
            </a:r>
            <a:r>
              <a:rPr lang="bn-BD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৭-১০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 আকারের </a:t>
            </a:r>
            <a:r>
              <a:rPr lang="bn-BD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১৩০-১৪০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 করে পাঙ্গাসের পোনা ছাড়তে হবে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8"/>
          <a:stretch/>
        </p:blipFill>
        <p:spPr>
          <a:xfrm>
            <a:off x="584557" y="1085089"/>
            <a:ext cx="3038944" cy="1864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1900237"/>
            <a:ext cx="2390775" cy="1914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5283045" y="1085088"/>
            <a:ext cx="3266401" cy="1958607"/>
            <a:chOff x="5283045" y="1085088"/>
            <a:chExt cx="3266401" cy="19586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357" y="1085088"/>
              <a:ext cx="3253089" cy="195860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025">
              <a:off x="5283045" y="1174011"/>
              <a:ext cx="1312560" cy="655665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1604">
              <a:off x="6617181" y="1862587"/>
              <a:ext cx="1048201" cy="466466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0113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781" y="4218432"/>
            <a:ext cx="7851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মিশ্রচাষে শতকে ১২০-১২৫টি করে পোনার সাথে ৪-৫টি সিলভারকার্প বা কাতলার পোনা ছাড়া যেতে পারে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55" y="1514931"/>
            <a:ext cx="3467100" cy="1193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2700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44" y="377034"/>
            <a:ext cx="2306617" cy="79705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44" y="3233012"/>
            <a:ext cx="2129509" cy="71536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Rectangle 5"/>
          <p:cNvSpPr/>
          <p:nvPr/>
        </p:nvSpPr>
        <p:spPr>
          <a:xfrm>
            <a:off x="4012590" y="1503759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১২০-১২৫টি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795</Words>
  <Application>Microsoft Office PowerPoint</Application>
  <PresentationFormat>On-screen Show (16:10)</PresentationFormat>
  <Paragraphs>142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স্বাগতম</vt:lpstr>
      <vt:lpstr>PowerPoint Presentation</vt:lpstr>
      <vt:lpstr>ছবিগুলো লক্ষ করি</vt:lpstr>
      <vt:lpstr> আজকের পাঠ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177</cp:revision>
  <dcterms:created xsi:type="dcterms:W3CDTF">2015-05-24T18:23:19Z</dcterms:created>
  <dcterms:modified xsi:type="dcterms:W3CDTF">2016-08-06T07:15:05Z</dcterms:modified>
</cp:coreProperties>
</file>